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6" r:id="rId4"/>
    <p:sldId id="283" r:id="rId5"/>
    <p:sldId id="285" r:id="rId6"/>
    <p:sldId id="273" r:id="rId7"/>
    <p:sldId id="261" r:id="rId8"/>
    <p:sldId id="263" r:id="rId9"/>
    <p:sldId id="274" r:id="rId10"/>
    <p:sldId id="275" r:id="rId11"/>
    <p:sldId id="276" r:id="rId12"/>
    <p:sldId id="266" r:id="rId13"/>
    <p:sldId id="265" r:id="rId14"/>
    <p:sldId id="268" r:id="rId15"/>
    <p:sldId id="272" r:id="rId16"/>
    <p:sldId id="279" r:id="rId17"/>
    <p:sldId id="271" r:id="rId18"/>
    <p:sldId id="281" r:id="rId19"/>
    <p:sldId id="280" r:id="rId20"/>
    <p:sldId id="282" r:id="rId21"/>
    <p:sldId id="278" r:id="rId22"/>
    <p:sldId id="287" r:id="rId23"/>
    <p:sldId id="258" r:id="rId24"/>
    <p:sldId id="262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>
        <p:scale>
          <a:sx n="69" d="100"/>
          <a:sy n="69" d="100"/>
        </p:scale>
        <p:origin x="4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Animal Endangerment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Sheet1!$A$1:$A$4</c:f>
              <c:strCache>
                <c:ptCount val="4"/>
                <c:pt idx="0">
                  <c:v>Hunting 23%</c:v>
                </c:pt>
                <c:pt idx="1">
                  <c:v>Species Introducion 39%</c:v>
                </c:pt>
                <c:pt idx="2">
                  <c:v>Habitat Distruction 36%</c:v>
                </c:pt>
                <c:pt idx="3">
                  <c:v>Other 2%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23</c:v>
                </c:pt>
                <c:pt idx="1">
                  <c:v>39</c:v>
                </c:pt>
                <c:pt idx="2">
                  <c:v>36</c:v>
                </c:pt>
                <c:pt idx="3">
                  <c:v>2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ionalgeographic.com/deextinction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stewart_brand_the_dawn_of_de_extinction_are_you_ready?language=en#t-708180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stewart_brand_the_dawn_of_de_extinction_are_you_ready?language=en#t-708180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assenger_pigeon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-z-animals.com/animals/woolly-mammoth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zzle.com/articles/pros-and-cons-of-de-extinction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iotechnologysociety.wordpress.com/2015/03/25/welcome-to-jurassic-park-a-look-at-de-extinction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bc.ca/news/canada/hamilton/de-extinction-of-woolly-mammoth-possible-in-30-to-50-years-1.1386592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assenger_pigeon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verse.com/article/11803-the-de-extinction-of-woolly-mammoths-would-be-a-big-steppe-toward-saving-humans" TargetMode="External"/><Relationship Id="rId3" Type="http://schemas.openxmlformats.org/officeDocument/2006/relationships/hyperlink" Target="http://www.esa.org/esablog/guest-posts/de-extinction-a-risky-ecological-experiment/" TargetMode="External"/><Relationship Id="rId7" Type="http://schemas.openxmlformats.org/officeDocument/2006/relationships/hyperlink" Target="http://www.smithsonianmag.com/science-nature/these-are-extinct-animals-we-can-should-resurrect-180954955/?no-ist" TargetMode="External"/><Relationship Id="rId2" Type="http://schemas.openxmlformats.org/officeDocument/2006/relationships/hyperlink" Target="http://people.uwec.edu/jolhm/eh4/extinction/CausesLink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ed.com/talks/stewart_brand_the_dawn_of_de_extinction_are_you_ready?language=en#t-375886" TargetMode="External"/><Relationship Id="rId5" Type="http://schemas.openxmlformats.org/officeDocument/2006/relationships/hyperlink" Target="http://www.nationalgeographic.com/deextinction/#close" TargetMode="External"/><Relationship Id="rId4" Type="http://schemas.openxmlformats.org/officeDocument/2006/relationships/hyperlink" Target="http://reviverestore.org/candidates/" TargetMode="External"/><Relationship Id="rId9" Type="http://schemas.openxmlformats.org/officeDocument/2006/relationships/hyperlink" Target="http://www.huffingtonpost.com/news/de-extinction/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blogs.umass.edu/natsci397a-eross/de-extinction-guidelines-for-species-revival-2/" TargetMode="External"/><Relationship Id="rId3" Type="http://schemas.openxmlformats.org/officeDocument/2006/relationships/hyperlink" Target="http://people.uwec.edu/jolhm/eh4/extinction/CausesLink.html" TargetMode="External"/><Relationship Id="rId7" Type="http://schemas.openxmlformats.org/officeDocument/2006/relationships/hyperlink" Target="http://www.buzzle.com/articles/pros-and-cons-of-de-extinction.html" TargetMode="External"/><Relationship Id="rId2" Type="http://schemas.openxmlformats.org/officeDocument/2006/relationships/hyperlink" Target="http://reviverestore.org/category/de-extincti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l-that-is-interesting.com/de-extinction" TargetMode="External"/><Relationship Id="rId5" Type="http://schemas.openxmlformats.org/officeDocument/2006/relationships/hyperlink" Target="http://www.amnh.org/explore/news-blogs/news-posts/the-science-behind-de-extinction/" TargetMode="External"/><Relationship Id="rId10" Type="http://schemas.openxmlformats.org/officeDocument/2006/relationships/hyperlink" Target="https://en.wikipedia.org/wiki/Passenger_pigeon" TargetMode="External"/><Relationship Id="rId4" Type="http://schemas.openxmlformats.org/officeDocument/2006/relationships/hyperlink" Target="http://www.onekind.org/education/top_10_lists/extinct/" TargetMode="External"/><Relationship Id="rId9" Type="http://schemas.openxmlformats.org/officeDocument/2006/relationships/hyperlink" Target="http://a-z-animals.com/animals/woolly-mammoth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ll-that-is-interesting.com/de-extinction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umass.edu/natsci397a-eross/de-extinction-guidelines-for-species-revival-2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stewart_brand_the_dawn_of_de_extinction_are_you_ready?language=en#t-708180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De-Extinction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Aurana Lo</a:t>
            </a:r>
          </a:p>
        </p:txBody>
      </p:sp>
      <p:pic>
        <p:nvPicPr>
          <p:cNvPr id="5122" name="Picture 2" descr="http://images.nationalgeographic.com/wpf/media-content/photos/000/651/cache/65197_420x315-cb136311202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31" b="9414"/>
          <a:stretch/>
        </p:blipFill>
        <p:spPr bwMode="auto">
          <a:xfrm>
            <a:off x="749133" y="1765964"/>
            <a:ext cx="5539372" cy="364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03320" y="5407522"/>
            <a:ext cx="34046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3"/>
              </a:rPr>
              <a:t>http://www.nationalgeographic.com/deextinction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6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792" y="155388"/>
            <a:ext cx="8701576" cy="63811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13437" y="6581001"/>
            <a:ext cx="71895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www.ted.com/talks/stewart_brand_the_dawn_of_de_extinction_are_you_ready?language=en#t-708180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180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792" y="81386"/>
            <a:ext cx="8686800" cy="651048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23944" y="165946"/>
            <a:ext cx="1929384" cy="3735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951476" y="382417"/>
            <a:ext cx="1929384" cy="48327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13437" y="6581001"/>
            <a:ext cx="71895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www.ted.com/talks/stewart_brand_the_dawn_of_de_extinction_are_you_ready?language=en#t-708180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095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Passenger Pigeon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8" y="1995762"/>
            <a:ext cx="6025894" cy="424959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Example shown earlier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There used to be 3-5 million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Humans hunted to extinction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Closest related living species: band-tailed pigeon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This would bring back the species that used to cover the skies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017" y="1008268"/>
            <a:ext cx="3176352" cy="5082165"/>
          </a:xfrm>
        </p:spPr>
      </p:pic>
      <p:sp>
        <p:nvSpPr>
          <p:cNvPr id="7" name="Rectangle 6"/>
          <p:cNvSpPr/>
          <p:nvPr/>
        </p:nvSpPr>
        <p:spPr>
          <a:xfrm>
            <a:off x="7650416" y="6073811"/>
            <a:ext cx="3206496" cy="27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en.wikipedia.org/wiki/Passenger_pigeon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37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Woolly Mammoth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Found well preserved Woolly Mammoths in ice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Closest living relative: Asian Elephant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Similar process to passenger pigeon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There are several concerns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098" y="2165398"/>
            <a:ext cx="5617891" cy="3602472"/>
          </a:xfrm>
        </p:spPr>
      </p:pic>
      <p:sp>
        <p:nvSpPr>
          <p:cNvPr id="7" name="Rectangle 6"/>
          <p:cNvSpPr/>
          <p:nvPr/>
        </p:nvSpPr>
        <p:spPr>
          <a:xfrm>
            <a:off x="7083479" y="5767870"/>
            <a:ext cx="34411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http://a-z-animals.com/animals/woolly-mammoth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55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728217"/>
            <a:ext cx="5641847" cy="4062984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Very controversial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Several concerns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Cartoon to the right explains one of the dilemmas of de-extinction</a:t>
            </a:r>
            <a:endParaRPr lang="en-US" dirty="0"/>
          </a:p>
        </p:txBody>
      </p:sp>
      <p:pic>
        <p:nvPicPr>
          <p:cNvPr id="4" name="Picture 2" descr="Pros and cons of de-extinc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190" y="836696"/>
            <a:ext cx="4733591" cy="546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043928" y="6298533"/>
            <a:ext cx="44866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www.buzzle.com/articles/pros-and-cons-of-de-extinction.html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635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Ethics/Morals</a:t>
            </a:r>
            <a:endParaRPr lang="en-US" sz="2400" b="1" u="sng" dirty="0"/>
          </a:p>
          <a:p>
            <a:pPr marL="0" indent="0">
              <a:buNone/>
            </a:pPr>
            <a:endParaRPr lang="en-US" sz="900" b="1" u="sng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Religious aspect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Playing God?</a:t>
            </a:r>
          </a:p>
          <a:p>
            <a:pPr marL="285750"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800" dirty="0"/>
              <a:t>At what point should we stop meddling with life?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747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Environment</a:t>
            </a:r>
          </a:p>
          <a:p>
            <a:pPr marL="0" indent="0">
              <a:buNone/>
            </a:pPr>
            <a:endParaRPr lang="en-US" sz="900" b="1" u="sng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 de-extinct species will wipeout endangered species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Destroy the environment around it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There is there no place for them to survive in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Different conditions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pic>
        <p:nvPicPr>
          <p:cNvPr id="9218" name="Picture 2" descr="http://alternativeecosystems.weebly.com/uploads/1/4/1/3/14138305/2641236.jpg?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702" y="1483699"/>
            <a:ext cx="4306697" cy="430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00050" y="579039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>
                <a:hlinkClick r:id="rId3"/>
              </a:rPr>
              <a:t>https://biotechnologysociety.wordpress.com/2015/03/25/welcome-to-jurassic-park-a-look-at-de-extinction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454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783081"/>
            <a:ext cx="4882895" cy="400812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Why do this with so much controversy around de-extinction?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Several reasons: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Ethics/Morals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Environment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Other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6146" name="Picture 2" descr="http://i.cbc.ca/1.982037.1378968631!/httpImage/image.jpg_gen/derivatives/16x9_620/li-620-ice-age-mamm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696" y="1992714"/>
            <a:ext cx="6385232" cy="359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568696" y="5586983"/>
            <a:ext cx="6385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www.cbc.ca/news/canada/hamilton/de-extinction-of-woolly-mammoth-possible-in-30-to-50-years-1.1386592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8039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u="sng" dirty="0" smtClean="0"/>
              <a:t>Ethics/Morals</a:t>
            </a:r>
            <a:endParaRPr lang="en-US" sz="2400" b="1" u="sng" dirty="0"/>
          </a:p>
          <a:p>
            <a:pPr marL="0" indent="0">
              <a:buNone/>
            </a:pPr>
            <a:endParaRPr lang="en-US" sz="900" b="1" u="sng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Humans have a </a:t>
            </a:r>
            <a:r>
              <a:rPr lang="en-US" b="1" dirty="0" smtClean="0"/>
              <a:t>moral obligation</a:t>
            </a:r>
            <a:r>
              <a:rPr lang="en-US" dirty="0" smtClean="0"/>
              <a:t> to restore the environment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Since we have destroyed nature so much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Caused many species to become extinct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Some believe we should do everything in our power to fix it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81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252984"/>
            <a:ext cx="10131425" cy="1456267"/>
          </a:xfrm>
        </p:spPr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89" y="1261872"/>
            <a:ext cx="11045952" cy="5596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Environment</a:t>
            </a:r>
            <a:endParaRPr lang="en-US" sz="2400" b="1" u="sng" dirty="0"/>
          </a:p>
          <a:p>
            <a:pPr marL="0" indent="0">
              <a:buNone/>
            </a:pPr>
            <a:endParaRPr lang="en-US" sz="900" b="1" u="sng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Some animals can help the current state of the environment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Some worry that </a:t>
            </a:r>
            <a:r>
              <a:rPr lang="en-US" b="1" dirty="0" smtClean="0"/>
              <a:t>woolly mammoths</a:t>
            </a:r>
            <a:r>
              <a:rPr lang="en-US" dirty="0" smtClean="0"/>
              <a:t> will destroy the environment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But they will pack the </a:t>
            </a:r>
            <a:r>
              <a:rPr lang="en-US" dirty="0" smtClean="0"/>
              <a:t>snow and ice </a:t>
            </a:r>
            <a:r>
              <a:rPr lang="en-US" dirty="0"/>
              <a:t>down to keep it from melting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Also help build back the grass lands to keep the ice insolated</a:t>
            </a:r>
          </a:p>
          <a:p>
            <a:pPr lvl="2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Transports nutrients across large distances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Restore the ecosystem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Put it back how it used to 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73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609" y="1655065"/>
            <a:ext cx="10524618" cy="47091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Extinction – there are no more living members of a species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Has happened several times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For Example: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Passenger Pigeon (September 1914)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Saber-tooth </a:t>
            </a:r>
            <a:r>
              <a:rPr lang="en-US" dirty="0" smtClean="0"/>
              <a:t>Tiger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Tasmanian </a:t>
            </a:r>
            <a:r>
              <a:rPr lang="en-US" dirty="0" smtClean="0"/>
              <a:t>Tiger (September 1936)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Dodo </a:t>
            </a:r>
            <a:r>
              <a:rPr lang="en-US" dirty="0" smtClean="0"/>
              <a:t>Bird  (1662)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err="1" smtClean="0"/>
              <a:t>Baiji</a:t>
            </a:r>
            <a:r>
              <a:rPr lang="en-US" dirty="0" smtClean="0"/>
              <a:t> White </a:t>
            </a:r>
            <a:r>
              <a:rPr lang="en-US" dirty="0" smtClean="0"/>
              <a:t>Dolphin (2002)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West African Black </a:t>
            </a:r>
            <a:r>
              <a:rPr lang="en-US" dirty="0" smtClean="0"/>
              <a:t>Rhinos (April 2015)</a:t>
            </a: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Woolly </a:t>
            </a:r>
            <a:r>
              <a:rPr lang="en-US" dirty="0" smtClean="0"/>
              <a:t>Mammoths (1650 BC)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 smtClean="0"/>
              <a:t>Etc.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976" y="2211509"/>
            <a:ext cx="4882769" cy="35962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504112" y="5808635"/>
            <a:ext cx="3206496" cy="27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en.wikipedia.org/wiki/Passenger_pigeon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812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83665"/>
            <a:ext cx="10131425" cy="4489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/>
              <a:t>Other Reasons</a:t>
            </a:r>
            <a:endParaRPr lang="en-US" sz="2400" b="1" u="sng" dirty="0"/>
          </a:p>
          <a:p>
            <a:pPr marL="0" indent="0">
              <a:buNone/>
            </a:pPr>
            <a:endParaRPr lang="en-US" sz="900" b="1" u="sng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To explore if it is actually possible to bring back an extinct species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To learn more about animal conservation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If this works, we can save endangered species as well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To improve medicine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Understanding the genomes can help us understand our blood better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 we can treat more diseases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6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6"/>
            <a:ext cx="4995334" cy="444161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/>
              <a:t>Using synthetic biology, we can bring back extinct species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CRISPR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Compare DNA from extinct species into closest related alive animal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Put it in a motherly vessel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Eventually get extinct baby animal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 smtClean="0"/>
              <a:t>Examples: Passenger Pigeon, Woolly Mammoth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4" y="2065867"/>
            <a:ext cx="4995332" cy="398164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Concerns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Wrong environment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Can cause endangered animals to become extinct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We are playing </a:t>
            </a:r>
            <a:r>
              <a:rPr lang="en-US" sz="1800" dirty="0" smtClean="0"/>
              <a:t>God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5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6"/>
            <a:ext cx="5188526" cy="444161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/>
              <a:t>Why?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It could save the melting icecaps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It’s our </a:t>
            </a:r>
            <a:r>
              <a:rPr lang="en-US" sz="1900" b="1" dirty="0"/>
              <a:t>moral obligation</a:t>
            </a:r>
            <a:endParaRPr lang="en-US" sz="19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To better understand certain kinds of animals for medical reasons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To see if we can actually do </a:t>
            </a:r>
            <a:r>
              <a:rPr lang="en-US" sz="1900" dirty="0" smtClean="0"/>
              <a:t>it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4695" y="2142066"/>
            <a:ext cx="4995332" cy="28322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4300" dirty="0"/>
              <a:t>Thank </a:t>
            </a:r>
            <a:r>
              <a:rPr lang="en-US" sz="4300" dirty="0" smtClean="0"/>
              <a:t>you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40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076" y="223837"/>
            <a:ext cx="10131425" cy="1456267"/>
          </a:xfrm>
        </p:spPr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089" y="1443039"/>
            <a:ext cx="10460038" cy="5043486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2"/>
              </a:rPr>
              <a:t>http://</a:t>
            </a:r>
            <a:r>
              <a:rPr lang="en-US" sz="1700" dirty="0" smtClean="0">
                <a:hlinkClick r:id="rId2"/>
              </a:rPr>
              <a:t>people.uwec.edu/jolhm/eh4/extinction/CausesLink.html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3"/>
              </a:rPr>
              <a:t>http://www.esa.org/esablog/guest-posts/de-extinction-a-risky-ecological-experiment</a:t>
            </a:r>
            <a:r>
              <a:rPr lang="en-US" sz="1700" dirty="0" smtClean="0">
                <a:hlinkClick r:id="rId3"/>
              </a:rPr>
              <a:t>/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4"/>
              </a:rPr>
              <a:t>http://reviverestore.org/candidates</a:t>
            </a:r>
            <a:r>
              <a:rPr lang="en-US" sz="1700" dirty="0" smtClean="0">
                <a:hlinkClick r:id="rId4"/>
              </a:rPr>
              <a:t>/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5"/>
              </a:rPr>
              <a:t>http://www.nationalgeographic.com/deextinction/#</a:t>
            </a:r>
            <a:r>
              <a:rPr lang="en-US" sz="1700" dirty="0" smtClean="0">
                <a:hlinkClick r:id="rId5"/>
              </a:rPr>
              <a:t>close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6"/>
              </a:rPr>
              <a:t>https://</a:t>
            </a:r>
            <a:r>
              <a:rPr lang="en-US" sz="1700" dirty="0" smtClean="0">
                <a:hlinkClick r:id="rId6"/>
              </a:rPr>
              <a:t>www.ted.com/talks/stewart_brand_the_dawn_of_de_extinction_are_you_ready?language=en#t-375886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7"/>
              </a:rPr>
              <a:t>http://www.smithsonianmag.com/science-nature/these-are-extinct-animals-we-can-should-resurrect-180954955/?</a:t>
            </a:r>
            <a:r>
              <a:rPr lang="en-US" sz="1700" dirty="0" smtClean="0">
                <a:hlinkClick r:id="rId7"/>
              </a:rPr>
              <a:t>no-ist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8"/>
              </a:rPr>
              <a:t>https://</a:t>
            </a:r>
            <a:r>
              <a:rPr lang="en-US" sz="1700" dirty="0" smtClean="0">
                <a:hlinkClick r:id="rId8"/>
              </a:rPr>
              <a:t>www.inverse.com/article/11803-the-de-extinction-of-woolly-mammoths-would-be-a-big-steppe-toward-saving-humans</a:t>
            </a:r>
            <a:endParaRPr lang="en-US" sz="1700" dirty="0" smtClean="0"/>
          </a:p>
          <a:p>
            <a:pPr>
              <a:lnSpc>
                <a:spcPct val="17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9"/>
              </a:rPr>
              <a:t>http://www.huffingtonpost.com/news/de-extinction</a:t>
            </a:r>
            <a:r>
              <a:rPr lang="en-US" sz="1700" dirty="0" smtClean="0">
                <a:hlinkClick r:id="rId9"/>
              </a:rPr>
              <a:t>/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368171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09929"/>
            <a:ext cx="10131425" cy="460857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2"/>
              </a:rPr>
              <a:t>http://reviverestore.org/category/de-extinction/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3"/>
              </a:rPr>
              <a:t>http://people.uwec.edu/jolhm/eh4/extinction/CausesLink.html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4"/>
              </a:rPr>
              <a:t>http://www.onekind.org/education/top_10_lists/extinct</a:t>
            </a:r>
            <a:r>
              <a:rPr lang="en-US" sz="1700" dirty="0" smtClean="0">
                <a:hlinkClick r:id="rId4"/>
              </a:rPr>
              <a:t>/</a:t>
            </a:r>
            <a:endParaRPr lang="en-US" sz="17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5"/>
              </a:rPr>
              <a:t>http://www.amnh.org/explore/news-blogs/news-posts/the-science-behind-de-extinction</a:t>
            </a:r>
            <a:r>
              <a:rPr lang="en-US" sz="1700" dirty="0" smtClean="0">
                <a:hlinkClick r:id="rId5"/>
              </a:rPr>
              <a:t>/</a:t>
            </a:r>
            <a:endParaRPr lang="en-US" sz="17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6"/>
              </a:rPr>
              <a:t>http://</a:t>
            </a:r>
            <a:r>
              <a:rPr lang="en-US" sz="1700" dirty="0" smtClean="0">
                <a:hlinkClick r:id="rId6"/>
              </a:rPr>
              <a:t>all-that-is-interesting.com/de-extinction</a:t>
            </a:r>
            <a:endParaRPr lang="en-US" sz="17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7"/>
              </a:rPr>
              <a:t>http://</a:t>
            </a:r>
            <a:r>
              <a:rPr lang="en-US" sz="1700" dirty="0" smtClean="0">
                <a:hlinkClick r:id="rId7"/>
              </a:rPr>
              <a:t>www.buzzle.com/articles/pros-and-cons-of-de-extinction.html</a:t>
            </a:r>
            <a:endParaRPr lang="en-US" sz="17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8"/>
              </a:rPr>
              <a:t>https://blogs.umass.edu/natsci397a-eross/de-extinction-guidelines-for-species-revival-2</a:t>
            </a:r>
            <a:r>
              <a:rPr lang="en-US" sz="1700" dirty="0" smtClean="0">
                <a:hlinkClick r:id="rId8"/>
              </a:rPr>
              <a:t>/</a:t>
            </a:r>
            <a:endParaRPr lang="en-US" sz="17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hlinkClick r:id="rId9"/>
              </a:rPr>
              <a:t>http://a-z-animals.com/animals/woolly-mammoth</a:t>
            </a:r>
            <a:r>
              <a:rPr lang="en-US" sz="1700" dirty="0" smtClean="0">
                <a:hlinkClick r:id="rId9"/>
              </a:rPr>
              <a:t>/</a:t>
            </a:r>
            <a:endParaRPr lang="en-US" sz="17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hlinkClick r:id="rId10"/>
              </a:rPr>
              <a:t>https://en.wikipedia.org/wiki/Passenger_pigeon</a:t>
            </a:r>
            <a:r>
              <a:rPr lang="en-US" sz="1600" dirty="0"/>
              <a:t> 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406602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142067"/>
            <a:ext cx="5495543" cy="3649133"/>
          </a:xfrm>
        </p:spPr>
        <p:txBody>
          <a:bodyPr/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Several reasons for extinction/endangerment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Some are non-human related while others are human related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Some reasons for extinction/endangerment are more dominate than others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374282"/>
              </p:ext>
            </p:extLst>
          </p:nvPr>
        </p:nvGraphicFramePr>
        <p:xfrm>
          <a:off x="6181344" y="1511808"/>
          <a:ext cx="5812536" cy="4123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8908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651760"/>
            <a:ext cx="5349239" cy="32583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900" b="1" u="sng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Climate Change (Heating and Cooling)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Changes in Sea Levels/Currents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Asteroids/Cosmic Radiation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94833" y="2807208"/>
            <a:ext cx="5452871" cy="325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900" b="1" u="sng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Acid Rain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Disease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/>
              <a:t> </a:t>
            </a:r>
            <a:endParaRPr lang="en-US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endParaRPr lang="en-US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19665" y="2057400"/>
            <a:ext cx="3663695" cy="749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900" b="1" u="sng" dirty="0" smtClean="0"/>
          </a:p>
          <a:p>
            <a:pPr marL="0" indent="0" algn="ctr">
              <a:lnSpc>
                <a:spcPct val="200000"/>
              </a:lnSpc>
              <a:buNone/>
            </a:pPr>
            <a:r>
              <a:rPr lang="en-US" sz="8000" b="1" u="sng" dirty="0" smtClean="0"/>
              <a:t>Non-Human Related Reasons</a:t>
            </a:r>
          </a:p>
        </p:txBody>
      </p:sp>
    </p:spTree>
    <p:extLst>
      <p:ext uri="{BB962C8B-B14F-4D97-AF65-F5344CB8AC3E}">
        <p14:creationId xmlns:p14="http://schemas.microsoft.com/office/powerpoint/2010/main" val="360993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651760"/>
            <a:ext cx="5349239" cy="32583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900" b="1" u="sng" dirty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Increased Human Population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Destruction of Habitat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Pollution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94833" y="2807208"/>
            <a:ext cx="5452871" cy="325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900" b="1" u="sng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Climate Change/Global Warming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Hunting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dirty="0"/>
              <a:t>Introducing invasive </a:t>
            </a:r>
            <a:r>
              <a:rPr lang="en-US" dirty="0" smtClean="0"/>
              <a:t>species</a:t>
            </a: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919665" y="2057400"/>
            <a:ext cx="3663695" cy="749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sz="900" b="1" u="sng" dirty="0" smtClean="0"/>
          </a:p>
          <a:p>
            <a:pPr marL="0" indent="0" algn="ctr">
              <a:lnSpc>
                <a:spcPct val="200000"/>
              </a:lnSpc>
              <a:buNone/>
            </a:pPr>
            <a:r>
              <a:rPr lang="en-US" sz="8000" b="1" u="sng" dirty="0" smtClean="0"/>
              <a:t>Human Related Reasons</a:t>
            </a:r>
          </a:p>
        </p:txBody>
      </p:sp>
    </p:spTree>
    <p:extLst>
      <p:ext uri="{BB962C8B-B14F-4D97-AF65-F5344CB8AC3E}">
        <p14:creationId xmlns:p14="http://schemas.microsoft.com/office/powerpoint/2010/main" val="321020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e-Extinction Continu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34"/>
          <a:stretch/>
        </p:blipFill>
        <p:spPr bwMode="auto">
          <a:xfrm>
            <a:off x="139272" y="325817"/>
            <a:ext cx="11883330" cy="606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3437" y="6562713"/>
            <a:ext cx="71895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all-that-is-interesting.com/de-extinction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4" name="Donut 3"/>
          <p:cNvSpPr/>
          <p:nvPr/>
        </p:nvSpPr>
        <p:spPr>
          <a:xfrm>
            <a:off x="6236208" y="5245977"/>
            <a:ext cx="2735218" cy="1063383"/>
          </a:xfrm>
          <a:prstGeom prst="donut">
            <a:avLst>
              <a:gd name="adj" fmla="val 6546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28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De-Extinction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9072"/>
            <a:ext cx="6281927" cy="5020055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De-extinction: resurrection biology, creating an organism which is a member of an extinct species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H</a:t>
            </a:r>
            <a:r>
              <a:rPr lang="en-US" sz="2400" dirty="0" smtClean="0"/>
              <a:t>ave </a:t>
            </a:r>
            <a:r>
              <a:rPr lang="en-US" sz="2400" dirty="0" smtClean="0"/>
              <a:t>the ability to de-extinct some species using </a:t>
            </a:r>
            <a:r>
              <a:rPr lang="en-US" sz="2400" dirty="0" smtClean="0"/>
              <a:t>new technology</a:t>
            </a:r>
            <a:endParaRPr lang="en-US" sz="2400" dirty="0" smtClean="0"/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There is controversy over whether we should do it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4098" name="Picture 2" descr="http://blogs.umass.edu/natsci397a-eross/files/2013/12/deextinction-ima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1"/>
          <a:stretch/>
        </p:blipFill>
        <p:spPr bwMode="auto">
          <a:xfrm>
            <a:off x="6739128" y="1991529"/>
            <a:ext cx="5238750" cy="367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22720" y="566623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hlinkClick r:id="rId3"/>
              </a:rPr>
              <a:t>https://blogs.umass.edu/natsci397a-eross/de-extinction-guidelines-for-species-revival-2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4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Basic Science Behind it: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01369"/>
            <a:ext cx="10131425" cy="39898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Use </a:t>
            </a:r>
            <a:r>
              <a:rPr lang="en-US" dirty="0" smtClean="0"/>
              <a:t>the closest related animal alive to the extinct animal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Scientists have isolated the genes that are different between the two species (compare)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Put in the extinct animal genes in the closest related living animal’s reproductive cell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Likely using CRISPR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Produce the extinct animal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7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792" y="90814"/>
            <a:ext cx="8686800" cy="652200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3437" y="6581001"/>
            <a:ext cx="71895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www.ted.com/talks/stewart_brand_the_dawn_of_de_extinction_are_you_ready?language=en#t-708180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574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12811</TotalTime>
  <Words>712</Words>
  <Application>Microsoft Office PowerPoint</Application>
  <PresentationFormat>Widescreen</PresentationFormat>
  <Paragraphs>175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Celestial</vt:lpstr>
      <vt:lpstr>De-Extinction</vt:lpstr>
      <vt:lpstr>Extinction</vt:lpstr>
      <vt:lpstr>Reasons for extinction</vt:lpstr>
      <vt:lpstr>Reasons for extinction</vt:lpstr>
      <vt:lpstr>Reasons for extinction</vt:lpstr>
      <vt:lpstr>PowerPoint Presentation</vt:lpstr>
      <vt:lpstr>De-Extinction</vt:lpstr>
      <vt:lpstr>The Basic Science Behind it:</vt:lpstr>
      <vt:lpstr>PowerPoint Presentation</vt:lpstr>
      <vt:lpstr>PowerPoint Presentation</vt:lpstr>
      <vt:lpstr>PowerPoint Presentation</vt:lpstr>
      <vt:lpstr>Example: Passenger Pigeon</vt:lpstr>
      <vt:lpstr>Example: Woolly Mammoth</vt:lpstr>
      <vt:lpstr>Concerns</vt:lpstr>
      <vt:lpstr>Concerns</vt:lpstr>
      <vt:lpstr>Concerns</vt:lpstr>
      <vt:lpstr>Why?</vt:lpstr>
      <vt:lpstr>WHY?</vt:lpstr>
      <vt:lpstr>WHY?</vt:lpstr>
      <vt:lpstr>WHY?</vt:lpstr>
      <vt:lpstr>Quick Overview</vt:lpstr>
      <vt:lpstr>Quick Overview</vt:lpstr>
      <vt:lpstr>Sources</vt:lpstr>
      <vt:lpstr>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De-Extinction</dc:title>
  <dc:creator>Aurana Lo</dc:creator>
  <cp:lastModifiedBy>Aurana Lo</cp:lastModifiedBy>
  <cp:revision>65</cp:revision>
  <dcterms:created xsi:type="dcterms:W3CDTF">2016-07-26T15:37:58Z</dcterms:created>
  <dcterms:modified xsi:type="dcterms:W3CDTF">2016-08-04T13:10:25Z</dcterms:modified>
</cp:coreProperties>
</file>